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81" r:id="rId2"/>
    <p:sldId id="2600" r:id="rId3"/>
    <p:sldId id="2595" r:id="rId4"/>
    <p:sldId id="2587" r:id="rId5"/>
    <p:sldId id="2614" r:id="rId6"/>
    <p:sldId id="2613" r:id="rId7"/>
    <p:sldId id="2611" r:id="rId8"/>
    <p:sldId id="2608" r:id="rId9"/>
    <p:sldId id="2603" r:id="rId10"/>
    <p:sldId id="2609" r:id="rId11"/>
    <p:sldId id="2615" r:id="rId12"/>
    <p:sldId id="2607" r:id="rId13"/>
    <p:sldId id="2589" r:id="rId14"/>
    <p:sldId id="2582" r:id="rId15"/>
    <p:sldId id="2583" r:id="rId16"/>
    <p:sldId id="2618" r:id="rId17"/>
    <p:sldId id="2612" r:id="rId18"/>
    <p:sldId id="2623" r:id="rId19"/>
    <p:sldId id="2624" r:id="rId20"/>
    <p:sldId id="2616" r:id="rId21"/>
    <p:sldId id="2599" r:id="rId22"/>
    <p:sldId id="2619" r:id="rId23"/>
    <p:sldId id="2617" r:id="rId24"/>
    <p:sldId id="2630" r:id="rId25"/>
    <p:sldId id="2626" r:id="rId26"/>
    <p:sldId id="2627" r:id="rId27"/>
    <p:sldId id="2628" r:id="rId28"/>
    <p:sldId id="2592" r:id="rId29"/>
    <p:sldId id="2597" r:id="rId30"/>
    <p:sldId id="2598" r:id="rId31"/>
    <p:sldId id="2602" r:id="rId32"/>
    <p:sldId id="2610" r:id="rId33"/>
    <p:sldId id="2620" r:id="rId34"/>
    <p:sldId id="2621" r:id="rId35"/>
    <p:sldId id="2622" r:id="rId36"/>
    <p:sldId id="2601" r:id="rId37"/>
    <p:sldId id="2596" r:id="rId38"/>
    <p:sldId id="2585" r:id="rId39"/>
    <p:sldId id="2605" r:id="rId40"/>
    <p:sldId id="2606" r:id="rId41"/>
    <p:sldId id="2586" r:id="rId42"/>
    <p:sldId id="2604" r:id="rId43"/>
    <p:sldId id="2564" r:id="rId44"/>
    <p:sldId id="2565" r:id="rId45"/>
    <p:sldId id="2570" r:id="rId46"/>
    <p:sldId id="2572" r:id="rId47"/>
    <p:sldId id="2573" r:id="rId48"/>
    <p:sldId id="2574" r:id="rId49"/>
    <p:sldId id="2576" r:id="rId50"/>
    <p:sldId id="2577" r:id="rId51"/>
    <p:sldId id="2578" r:id="rId52"/>
    <p:sldId id="25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95"/>
            <p14:sldId id="2587"/>
            <p14:sldId id="2614"/>
            <p14:sldId id="2613"/>
            <p14:sldId id="2611"/>
            <p14:sldId id="2608"/>
            <p14:sldId id="2603"/>
            <p14:sldId id="2609"/>
            <p14:sldId id="2615"/>
            <p14:sldId id="2607"/>
            <p14:sldId id="2589"/>
            <p14:sldId id="2582"/>
            <p14:sldId id="2583"/>
            <p14:sldId id="2618"/>
            <p14:sldId id="2612"/>
            <p14:sldId id="2623"/>
            <p14:sldId id="2624"/>
            <p14:sldId id="2616"/>
            <p14:sldId id="2599"/>
            <p14:sldId id="2619"/>
            <p14:sldId id="2617"/>
            <p14:sldId id="2630"/>
            <p14:sldId id="2626"/>
            <p14:sldId id="2627"/>
            <p14:sldId id="2628"/>
            <p14:sldId id="2592"/>
            <p14:sldId id="2597"/>
            <p14:sldId id="2598"/>
            <p14:sldId id="2602"/>
            <p14:sldId id="2610"/>
            <p14:sldId id="2620"/>
            <p14:sldId id="2621"/>
            <p14:sldId id="2622"/>
            <p14:sldId id="2601"/>
            <p14:sldId id="2596"/>
            <p14:sldId id="2585"/>
            <p14:sldId id="2605"/>
            <p14:sldId id="2606"/>
            <p14:sldId id="2586"/>
            <p14:sldId id="2604"/>
          </p14:sldIdLst>
        </p14:section>
        <p14:section name="Introduction to Regression Analysis" id="{6C287AE5-C23F-4E4B-8165-27CC4063DE2D}">
          <p14:sldIdLst>
            <p14:sldId id="2564"/>
            <p14:sldId id="2565"/>
          </p14:sldIdLst>
        </p14:section>
        <p14:section name="Overview of TensorFlow and Its Capabilities" id="{67659591-F3A2-4B66-8EC3-12D354AEE45B}">
          <p14:sldIdLst>
            <p14:sldId id="2570"/>
          </p14:sldIdLst>
        </p14:section>
        <p14:section name="Implementing Regression Models in TensorFlow" id="{B5969C8D-CB03-4A1E-8E90-A7864DF38B86}">
          <p14:sldIdLst>
            <p14:sldId id="2572"/>
            <p14:sldId id="2573"/>
            <p14:sldId id="2574"/>
          </p14:sldIdLst>
        </p14:section>
        <p14:section name="Advanced Techniques and Best Practices" id="{217A96DF-372B-47FC-828D-2C633A66A825}">
          <p14:sldIdLst>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43</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52</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44</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45</a:t>
            </a:fld>
            <a:endParaRPr lang="en-GB"/>
          </a:p>
        </p:txBody>
      </p:sp>
    </p:spTree>
    <p:extLst>
      <p:ext uri="{BB962C8B-B14F-4D97-AF65-F5344CB8AC3E}">
        <p14:creationId xmlns:p14="http://schemas.microsoft.com/office/powerpoint/2010/main" val="36044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46</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47</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48</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49</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50</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51</a:t>
            </a:fld>
            <a:endParaRPr lang="en-GB"/>
          </a:p>
        </p:txBody>
      </p:sp>
    </p:spTree>
    <p:extLst>
      <p:ext uri="{BB962C8B-B14F-4D97-AF65-F5344CB8AC3E}">
        <p14:creationId xmlns:p14="http://schemas.microsoft.com/office/powerpoint/2010/main" val="415577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nsperformance.eu/study/data-challenge/dc202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kaggle.com/datasets/huynhtruc109/aircraft-fa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6" y="2379407"/>
            <a:ext cx="10956971" cy="3411794"/>
          </a:xfrm>
        </p:spPr>
        <p:txBody>
          <a:bodyPr>
            <a:normAutofit/>
          </a:bodyPr>
          <a:lstStyle/>
          <a:p>
            <a:r>
              <a:rPr lang="en-US" noProof="0" dirty="0"/>
              <a:t>PRC Data Challenge 2025 -&gt; </a:t>
            </a:r>
            <a:r>
              <a:rPr lang="en-US" noProof="0" dirty="0">
                <a:hlinkClick r:id="rId2"/>
              </a:rPr>
              <a:t>https://ansperformance.eu/study/data-challenge/dc2025/</a:t>
            </a:r>
            <a:endParaRPr lang="en-US" noProof="0" dirty="0"/>
          </a:p>
          <a:p>
            <a:r>
              <a:rPr lang="en-US" noProof="0" dirty="0"/>
              <a:t>October – November 2025</a:t>
            </a:r>
          </a:p>
          <a:p>
            <a:r>
              <a:rPr lang="en-US" b="1" noProof="0" dirty="0"/>
              <a:t>Team details:</a:t>
            </a:r>
          </a:p>
          <a:p>
            <a:r>
              <a:rPr lang="en-US" noProof="0" dirty="0"/>
              <a:t>Our team name is : </a:t>
            </a:r>
            <a:r>
              <a:rPr lang="en-US" b="1" noProof="0" dirty="0"/>
              <a:t>understated-zucchini</a:t>
            </a:r>
            <a:endParaRPr lang="en-US" noProof="0" dirty="0"/>
          </a:p>
          <a:p>
            <a:r>
              <a:rPr lang="en-US" noProof="0" dirty="0"/>
              <a:t>Our submission bucket is : </a:t>
            </a:r>
            <a:r>
              <a:rPr lang="en-US" b="1" noProof="0" dirty="0"/>
              <a:t>prc-2025-understated-zucchini</a:t>
            </a:r>
            <a:endParaRPr lang="en-US" noProof="0" dirty="0"/>
          </a:p>
          <a:p>
            <a:endParaRPr lang="en-US" noProof="0"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0B7C-2333-7D67-BB0C-DA7F7E781A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B67D82-8FB6-C34C-7F8F-4279BE1A1FB0}"/>
              </a:ext>
            </a:extLst>
          </p:cNvPr>
          <p:cNvSpPr/>
          <p:nvPr/>
        </p:nvSpPr>
        <p:spPr>
          <a:xfrm>
            <a:off x="2517913" y="2670313"/>
            <a:ext cx="6606209"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 Lists</a:t>
            </a:r>
          </a:p>
        </p:txBody>
      </p:sp>
    </p:spTree>
    <p:extLst>
      <p:ext uri="{BB962C8B-B14F-4D97-AF65-F5344CB8AC3E}">
        <p14:creationId xmlns:p14="http://schemas.microsoft.com/office/powerpoint/2010/main" val="37773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records</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30C-467F-0A9D-7FF9-7693201DAF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200895-BE0A-BDD9-4FEF-4CF3CECF93EB}"/>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Aircrafts</a:t>
            </a:r>
          </a:p>
        </p:txBody>
      </p:sp>
    </p:spTree>
    <p:extLst>
      <p:ext uri="{BB962C8B-B14F-4D97-AF65-F5344CB8AC3E}">
        <p14:creationId xmlns:p14="http://schemas.microsoft.com/office/powerpoint/2010/main" val="37299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0CF2-C967-8C40-E7B8-CFA773811CD2}"/>
              </a:ext>
            </a:extLst>
          </p:cNvPr>
          <p:cNvSpPr>
            <a:spLocks noGrp="1"/>
          </p:cNvSpPr>
          <p:nvPr>
            <p:ph type="title"/>
          </p:nvPr>
        </p:nvSpPr>
        <p:spPr/>
        <p:txBody>
          <a:bodyPr/>
          <a:lstStyle/>
          <a:p>
            <a:r>
              <a:rPr lang="en-US" dirty="0"/>
              <a:t>Aircrafts data</a:t>
            </a:r>
          </a:p>
        </p:txBody>
      </p:sp>
      <p:sp>
        <p:nvSpPr>
          <p:cNvPr id="3" name="Content Placeholder 2">
            <a:extLst>
              <a:ext uri="{FF2B5EF4-FFF2-40B4-BE49-F238E27FC236}">
                <a16:creationId xmlns:a16="http://schemas.microsoft.com/office/drawing/2014/main" id="{43034A17-833A-E226-8865-95AF1F372B68}"/>
              </a:ext>
            </a:extLst>
          </p:cNvPr>
          <p:cNvSpPr>
            <a:spLocks noGrp="1"/>
          </p:cNvSpPr>
          <p:nvPr>
            <p:ph idx="1"/>
          </p:nvPr>
        </p:nvSpPr>
        <p:spPr/>
        <p:txBody>
          <a:bodyPr/>
          <a:lstStyle/>
          <a:p>
            <a:r>
              <a:rPr lang="en-US" dirty="0"/>
              <a:t>File obtained from FAA site</a:t>
            </a:r>
          </a:p>
          <a:p>
            <a:r>
              <a:rPr lang="en-US" dirty="0"/>
              <a:t>FAA-Aircraft-Char-DB-AC-150-5300-13B-App-2023-09-07.xlsx </a:t>
            </a:r>
          </a:p>
          <a:p>
            <a:r>
              <a:rPr lang="en-US" dirty="0">
                <a:hlinkClick r:id="rId2"/>
              </a:rPr>
              <a:t>https://www.kaggle.com/datasets/huynhtruc109/aircraft-faa</a:t>
            </a:r>
            <a:endParaRPr lang="en-US" dirty="0"/>
          </a:p>
          <a:p>
            <a:r>
              <a:rPr lang="en-US" dirty="0"/>
              <a:t>Contains 2 interesting columns that may be signals / </a:t>
            </a:r>
            <a:r>
              <a:rPr lang="en-US" dirty="0" err="1"/>
              <a:t>differenciators</a:t>
            </a:r>
            <a:r>
              <a:rPr lang="en-US" dirty="0"/>
              <a:t> for the fuel consumption</a:t>
            </a:r>
          </a:p>
          <a:p>
            <a:pPr lvl="1"/>
            <a:r>
              <a:rPr lang="en-GB" dirty="0" err="1"/>
              <a:t>Wingspan_ft_without_winglets_sharklets</a:t>
            </a:r>
            <a:endParaRPr lang="en-GB" dirty="0"/>
          </a:p>
          <a:p>
            <a:pPr lvl="1"/>
            <a:r>
              <a:rPr lang="en-GB" dirty="0" err="1"/>
              <a:t>Wingspan_ft_with_winglets_sharklets</a:t>
            </a:r>
            <a:endParaRPr lang="en-GB" dirty="0"/>
          </a:p>
          <a:p>
            <a:endParaRPr lang="en-US" dirty="0"/>
          </a:p>
        </p:txBody>
      </p:sp>
    </p:spTree>
    <p:extLst>
      <p:ext uri="{BB962C8B-B14F-4D97-AF65-F5344CB8AC3E}">
        <p14:creationId xmlns:p14="http://schemas.microsoft.com/office/powerpoint/2010/main" val="352795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10E4-5C6A-82D6-3E9E-46AD02FB3597}"/>
              </a:ext>
            </a:extLst>
          </p:cNvPr>
          <p:cNvSpPr>
            <a:spLocks noGrp="1"/>
          </p:cNvSpPr>
          <p:nvPr>
            <p:ph type="title"/>
          </p:nvPr>
        </p:nvSpPr>
        <p:spPr>
          <a:xfrm>
            <a:off x="700635" y="914400"/>
            <a:ext cx="10691265" cy="742013"/>
          </a:xfrm>
        </p:spPr>
        <p:txBody>
          <a:bodyPr/>
          <a:lstStyle/>
          <a:p>
            <a:r>
              <a:rPr lang="en-US" dirty="0"/>
              <a:t>Aircrafts features </a:t>
            </a:r>
          </a:p>
        </p:txBody>
      </p:sp>
      <p:sp>
        <p:nvSpPr>
          <p:cNvPr id="3" name="Content Placeholder 2">
            <a:extLst>
              <a:ext uri="{FF2B5EF4-FFF2-40B4-BE49-F238E27FC236}">
                <a16:creationId xmlns:a16="http://schemas.microsoft.com/office/drawing/2014/main" id="{DDBAD01C-32B5-0A1B-0D12-B66780F8FC92}"/>
              </a:ext>
            </a:extLst>
          </p:cNvPr>
          <p:cNvSpPr>
            <a:spLocks noGrp="1"/>
          </p:cNvSpPr>
          <p:nvPr>
            <p:ph idx="1"/>
          </p:nvPr>
        </p:nvSpPr>
        <p:spPr>
          <a:xfrm>
            <a:off x="700635" y="1656413"/>
            <a:ext cx="10691265" cy="4305475"/>
          </a:xfrm>
        </p:spPr>
        <p:txBody>
          <a:bodyPr>
            <a:normAutofit lnSpcReduction="10000"/>
          </a:bodyPr>
          <a:lstStyle/>
          <a:p>
            <a:r>
              <a:rPr lang="en-US" dirty="0"/>
              <a:t>3 options -&gt; </a:t>
            </a:r>
          </a:p>
          <a:p>
            <a:r>
              <a:rPr lang="en-US" dirty="0"/>
              <a:t>option one -&gt; use one hot encoder / </a:t>
            </a:r>
            <a:r>
              <a:rPr lang="en-US" dirty="0" err="1"/>
              <a:t>getDummies</a:t>
            </a:r>
            <a:r>
              <a:rPr lang="en-US" dirty="0"/>
              <a:t> to add as much aircraft ICAO codes in both train and rank and use 0 or 1 to encode the aircraft</a:t>
            </a:r>
          </a:p>
          <a:p>
            <a:r>
              <a:rPr lang="en-US" dirty="0"/>
              <a:t>Option two -&gt; do not use hot encoder / </a:t>
            </a:r>
            <a:r>
              <a:rPr lang="en-US" dirty="0" err="1"/>
              <a:t>getDummies</a:t>
            </a:r>
            <a:r>
              <a:rPr lang="en-US" dirty="0"/>
              <a:t> and provide additional features to characterize the aircraft</a:t>
            </a:r>
          </a:p>
          <a:p>
            <a:pPr lvl="1"/>
            <a:r>
              <a:rPr lang="en-GB" dirty="0"/>
              <a:t>int </a:t>
            </a:r>
            <a:r>
              <a:rPr lang="en-GB" dirty="0" err="1"/>
              <a:t>Num_Engines</a:t>
            </a:r>
            <a:r>
              <a:rPr lang="en-GB" dirty="0"/>
              <a:t>, float </a:t>
            </a:r>
            <a:r>
              <a:rPr lang="en-GB" dirty="0" err="1"/>
              <a:t>Approach_Speed_knot</a:t>
            </a:r>
            <a:r>
              <a:rPr lang="en-GB" dirty="0"/>
              <a:t>, float </a:t>
            </a:r>
            <a:r>
              <a:rPr lang="en-GB" dirty="0" err="1"/>
              <a:t>Wingspan_ft_without_winglets_sharklets</a:t>
            </a:r>
            <a:r>
              <a:rPr lang="en-GB" dirty="0"/>
              <a:t>, float </a:t>
            </a:r>
            <a:r>
              <a:rPr lang="en-GB" dirty="0" err="1"/>
              <a:t>Wingspan_ft_with_winglets_sharklets</a:t>
            </a:r>
            <a:r>
              <a:rPr lang="en-GB" dirty="0"/>
              <a:t>,</a:t>
            </a:r>
          </a:p>
          <a:p>
            <a:pPr lvl="1"/>
            <a:r>
              <a:rPr lang="en-GB" dirty="0"/>
              <a:t>float </a:t>
            </a:r>
            <a:r>
              <a:rPr lang="en-GB" dirty="0" err="1"/>
              <a:t>Length_ft</a:t>
            </a:r>
            <a:r>
              <a:rPr lang="en-GB" dirty="0"/>
              <a:t>, float </a:t>
            </a:r>
            <a:r>
              <a:rPr lang="en-GB" dirty="0" err="1"/>
              <a:t>Tail_Height_at_OEW_ft</a:t>
            </a:r>
            <a:r>
              <a:rPr lang="en-GB" dirty="0"/>
              <a:t>, float </a:t>
            </a:r>
            <a:r>
              <a:rPr lang="en-GB" dirty="0" err="1"/>
              <a:t>Wheelbase_ft</a:t>
            </a:r>
            <a:r>
              <a:rPr lang="en-GB" dirty="0"/>
              <a:t>, float </a:t>
            </a:r>
            <a:r>
              <a:rPr lang="en-GB" dirty="0" err="1"/>
              <a:t>Cockpit_to_Main_Gear_ft</a:t>
            </a:r>
            <a:r>
              <a:rPr lang="en-GB" dirty="0"/>
              <a:t>, float </a:t>
            </a:r>
            <a:r>
              <a:rPr lang="en-GB" dirty="0" err="1"/>
              <a:t>Main_Gear_Width_ft</a:t>
            </a:r>
            <a:r>
              <a:rPr lang="en-GB" dirty="0"/>
              <a:t>,</a:t>
            </a:r>
          </a:p>
          <a:p>
            <a:pPr lvl="1"/>
            <a:r>
              <a:rPr lang="en-GB" dirty="0"/>
              <a:t>// Maximum take off weight -&gt; double </a:t>
            </a:r>
            <a:r>
              <a:rPr lang="en-GB" dirty="0" err="1"/>
              <a:t>MTOW_lb</a:t>
            </a:r>
            <a:r>
              <a:rPr lang="en-GB" dirty="0"/>
              <a:t>, double </a:t>
            </a:r>
            <a:r>
              <a:rPr lang="en-GB" dirty="0" err="1"/>
              <a:t>MTOW_kg</a:t>
            </a:r>
            <a:r>
              <a:rPr lang="en-GB" dirty="0"/>
              <a:t>,</a:t>
            </a:r>
          </a:p>
          <a:p>
            <a:pPr lvl="1"/>
            <a:r>
              <a:rPr lang="en-GB" dirty="0"/>
              <a:t>// Maximum landing weight -&gt; double </a:t>
            </a:r>
            <a:r>
              <a:rPr lang="en-GB" dirty="0" err="1"/>
              <a:t>MALW_lb</a:t>
            </a:r>
            <a:r>
              <a:rPr lang="en-GB" dirty="0"/>
              <a:t>, double </a:t>
            </a:r>
            <a:r>
              <a:rPr lang="en-GB" dirty="0" err="1"/>
              <a:t>MALW_kg</a:t>
            </a:r>
            <a:r>
              <a:rPr lang="en-GB" dirty="0"/>
              <a:t>,</a:t>
            </a:r>
          </a:p>
          <a:p>
            <a:pPr lvl="1"/>
            <a:r>
              <a:rPr lang="en-GB" dirty="0"/>
              <a:t>float Parking_Area_ft2</a:t>
            </a:r>
          </a:p>
          <a:p>
            <a:endParaRPr lang="en-US" dirty="0"/>
          </a:p>
        </p:txBody>
      </p:sp>
      <p:sp>
        <p:nvSpPr>
          <p:cNvPr id="4" name="Speech Bubble: Rectangle with Corners Rounded 3">
            <a:extLst>
              <a:ext uri="{FF2B5EF4-FFF2-40B4-BE49-F238E27FC236}">
                <a16:creationId xmlns:a16="http://schemas.microsoft.com/office/drawing/2014/main" id="{CAAFB756-9AC3-0F01-1DF9-607FB7354618}"/>
              </a:ext>
            </a:extLst>
          </p:cNvPr>
          <p:cNvSpPr/>
          <p:nvPr/>
        </p:nvSpPr>
        <p:spPr>
          <a:xfrm>
            <a:off x="7056783" y="530087"/>
            <a:ext cx="4207565" cy="1484243"/>
          </a:xfrm>
          <a:prstGeom prst="wedgeRoundRectCallout">
            <a:avLst>
              <a:gd name="adj1" fmla="val -164639"/>
              <a:gd name="adj2" fmla="val 41518"/>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3 -&gt; use both</a:t>
            </a:r>
          </a:p>
        </p:txBody>
      </p:sp>
    </p:spTree>
    <p:extLst>
      <p:ext uri="{BB962C8B-B14F-4D97-AF65-F5344CB8AC3E}">
        <p14:creationId xmlns:p14="http://schemas.microsoft.com/office/powerpoint/2010/main" val="70126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AC84-996F-460D-2D65-C00DE65B9232}"/>
              </a:ext>
            </a:extLst>
          </p:cNvPr>
          <p:cNvSpPr>
            <a:spLocks noGrp="1"/>
          </p:cNvSpPr>
          <p:nvPr>
            <p:ph type="title"/>
          </p:nvPr>
        </p:nvSpPr>
        <p:spPr>
          <a:xfrm>
            <a:off x="700635" y="914400"/>
            <a:ext cx="10691265" cy="748748"/>
          </a:xfrm>
        </p:spPr>
        <p:txBody>
          <a:bodyPr/>
          <a:lstStyle/>
          <a:p>
            <a:r>
              <a:rPr lang="en-US" dirty="0"/>
              <a:t>Aircrafts in rank and final</a:t>
            </a:r>
          </a:p>
        </p:txBody>
      </p:sp>
      <p:graphicFrame>
        <p:nvGraphicFramePr>
          <p:cNvPr id="3" name="Table 2">
            <a:extLst>
              <a:ext uri="{FF2B5EF4-FFF2-40B4-BE49-F238E27FC236}">
                <a16:creationId xmlns:a16="http://schemas.microsoft.com/office/drawing/2014/main" id="{4C076204-CD1F-1EBC-3537-9BBACB1886E0}"/>
              </a:ext>
            </a:extLst>
          </p:cNvPr>
          <p:cNvGraphicFramePr>
            <a:graphicFrameLocks noGrp="1"/>
          </p:cNvGraphicFramePr>
          <p:nvPr>
            <p:extLst>
              <p:ext uri="{D42A27DB-BD31-4B8C-83A1-F6EECF244321}">
                <p14:modId xmlns:p14="http://schemas.microsoft.com/office/powerpoint/2010/main" val="227237655"/>
              </p:ext>
            </p:extLst>
          </p:nvPr>
        </p:nvGraphicFramePr>
        <p:xfrm>
          <a:off x="8096872" y="914400"/>
          <a:ext cx="2756658" cy="5029202"/>
        </p:xfrm>
        <a:graphic>
          <a:graphicData uri="http://schemas.openxmlformats.org/drawingml/2006/table">
            <a:tbl>
              <a:tblPr>
                <a:tableStyleId>{5C22544A-7EE6-4342-B048-85BDC9FD1C3A}</a:tableStyleId>
              </a:tblPr>
              <a:tblGrid>
                <a:gridCol w="2756658">
                  <a:extLst>
                    <a:ext uri="{9D8B030D-6E8A-4147-A177-3AD203B41FA5}">
                      <a16:colId xmlns:a16="http://schemas.microsoft.com/office/drawing/2014/main" val="1096044184"/>
                    </a:ext>
                  </a:extLst>
                </a:gridCol>
              </a:tblGrid>
              <a:tr h="401524">
                <a:tc>
                  <a:txBody>
                    <a:bodyPr/>
                    <a:lstStyle/>
                    <a:p>
                      <a:pPr algn="l" fontAlgn="b">
                        <a:buNone/>
                      </a:pPr>
                      <a:r>
                        <a:rPr lang="en-GB" sz="1000" u="none" strike="noStrike">
                          <a:effectLst/>
                        </a:rPr>
                        <a:t>PRC Aircrafts in Rank and Final</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452935905"/>
                  </a:ext>
                </a:extLst>
              </a:tr>
              <a:tr h="210349">
                <a:tc>
                  <a:txBody>
                    <a:bodyPr/>
                    <a:lstStyle/>
                    <a:p>
                      <a:pPr algn="l" fontAlgn="b">
                        <a:buNone/>
                      </a:pPr>
                      <a:r>
                        <a:rPr lang="en-GB" sz="1000" u="none" strike="noStrike">
                          <a:effectLst/>
                        </a:rPr>
                        <a:t>A20N</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976917618"/>
                  </a:ext>
                </a:extLst>
              </a:tr>
              <a:tr h="210349">
                <a:tc>
                  <a:txBody>
                    <a:bodyPr/>
                    <a:lstStyle/>
                    <a:p>
                      <a:pPr algn="l" fontAlgn="b">
                        <a:buNone/>
                      </a:pPr>
                      <a:r>
                        <a:rPr lang="en-GB" sz="1000" u="none" strike="noStrike">
                          <a:effectLst/>
                        </a:rPr>
                        <a:t>A21N</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205643397"/>
                  </a:ext>
                </a:extLst>
              </a:tr>
              <a:tr h="210349">
                <a:tc>
                  <a:txBody>
                    <a:bodyPr/>
                    <a:lstStyle/>
                    <a:p>
                      <a:pPr algn="l" fontAlgn="b">
                        <a:buNone/>
                      </a:pPr>
                      <a:r>
                        <a:rPr lang="en-GB" sz="1000" u="none" strike="noStrike">
                          <a:effectLst/>
                        </a:rPr>
                        <a:t>A306</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63176760"/>
                  </a:ext>
                </a:extLst>
              </a:tr>
              <a:tr h="210349">
                <a:tc>
                  <a:txBody>
                    <a:bodyPr/>
                    <a:lstStyle/>
                    <a:p>
                      <a:pPr algn="l" fontAlgn="b">
                        <a:buNone/>
                      </a:pPr>
                      <a:r>
                        <a:rPr lang="en-GB" sz="1000" u="none" strike="noStrike">
                          <a:effectLst/>
                        </a:rPr>
                        <a:t>A319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451060880"/>
                  </a:ext>
                </a:extLst>
              </a:tr>
              <a:tr h="210349">
                <a:tc>
                  <a:txBody>
                    <a:bodyPr/>
                    <a:lstStyle/>
                    <a:p>
                      <a:pPr algn="l" fontAlgn="b">
                        <a:buNone/>
                      </a:pPr>
                      <a:r>
                        <a:rPr lang="en-GB" sz="1000" u="none" strike="noStrike">
                          <a:effectLst/>
                        </a:rPr>
                        <a:t>A320</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298557741"/>
                  </a:ext>
                </a:extLst>
              </a:tr>
              <a:tr h="210349">
                <a:tc>
                  <a:txBody>
                    <a:bodyPr/>
                    <a:lstStyle/>
                    <a:p>
                      <a:pPr algn="l" fontAlgn="b">
                        <a:buNone/>
                      </a:pPr>
                      <a:r>
                        <a:rPr lang="en-GB" sz="1000" u="none" strike="noStrike">
                          <a:effectLst/>
                        </a:rPr>
                        <a:t>A321</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719191384"/>
                  </a:ext>
                </a:extLst>
              </a:tr>
              <a:tr h="210349">
                <a:tc>
                  <a:txBody>
                    <a:bodyPr/>
                    <a:lstStyle/>
                    <a:p>
                      <a:pPr algn="l" fontAlgn="b">
                        <a:buNone/>
                      </a:pPr>
                      <a:r>
                        <a:rPr lang="en-GB" sz="1000" u="none" strike="noStrike">
                          <a:effectLst/>
                        </a:rPr>
                        <a:t>A332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581070850"/>
                  </a:ext>
                </a:extLst>
              </a:tr>
              <a:tr h="210349">
                <a:tc>
                  <a:txBody>
                    <a:bodyPr/>
                    <a:lstStyle/>
                    <a:p>
                      <a:pPr algn="l" fontAlgn="b">
                        <a:buNone/>
                      </a:pPr>
                      <a:r>
                        <a:rPr lang="en-GB" sz="1000" u="none" strike="noStrike">
                          <a:effectLst/>
                        </a:rPr>
                        <a:t>A333</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80103404"/>
                  </a:ext>
                </a:extLst>
              </a:tr>
              <a:tr h="210349">
                <a:tc>
                  <a:txBody>
                    <a:bodyPr/>
                    <a:lstStyle/>
                    <a:p>
                      <a:pPr algn="l" fontAlgn="b">
                        <a:buNone/>
                      </a:pPr>
                      <a:r>
                        <a:rPr lang="en-GB" sz="1000" u="none" strike="noStrike">
                          <a:effectLst/>
                        </a:rPr>
                        <a:t>A359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651621304"/>
                  </a:ext>
                </a:extLst>
              </a:tr>
              <a:tr h="210349">
                <a:tc>
                  <a:txBody>
                    <a:bodyPr/>
                    <a:lstStyle/>
                    <a:p>
                      <a:pPr algn="l" fontAlgn="b">
                        <a:buNone/>
                      </a:pPr>
                      <a:r>
                        <a:rPr lang="en-GB" sz="1000" u="none" strike="noStrike">
                          <a:effectLst/>
                        </a:rPr>
                        <a:t>B38M</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178063817"/>
                  </a:ext>
                </a:extLst>
              </a:tr>
              <a:tr h="210349">
                <a:tc>
                  <a:txBody>
                    <a:bodyPr/>
                    <a:lstStyle/>
                    <a:p>
                      <a:pPr algn="l" fontAlgn="b">
                        <a:buNone/>
                      </a:pPr>
                      <a:r>
                        <a:rPr lang="en-GB" sz="1000" u="none" strike="noStrike">
                          <a:effectLst/>
                        </a:rPr>
                        <a:t>B734</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943388001"/>
                  </a:ext>
                </a:extLst>
              </a:tr>
              <a:tr h="210349">
                <a:tc>
                  <a:txBody>
                    <a:bodyPr/>
                    <a:lstStyle/>
                    <a:p>
                      <a:pPr algn="l" fontAlgn="b">
                        <a:buNone/>
                      </a:pPr>
                      <a:r>
                        <a:rPr lang="en-GB" sz="1000" u="none" strike="noStrike">
                          <a:effectLst/>
                        </a:rPr>
                        <a:t>B737</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758829492"/>
                  </a:ext>
                </a:extLst>
              </a:tr>
              <a:tr h="210349">
                <a:tc>
                  <a:txBody>
                    <a:bodyPr/>
                    <a:lstStyle/>
                    <a:p>
                      <a:pPr algn="l" fontAlgn="b">
                        <a:buNone/>
                      </a:pPr>
                      <a:r>
                        <a:rPr lang="en-GB" sz="1000" u="none" strike="noStrike">
                          <a:effectLst/>
                        </a:rPr>
                        <a:t>B738</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322347217"/>
                  </a:ext>
                </a:extLst>
              </a:tr>
              <a:tr h="210349">
                <a:tc>
                  <a:txBody>
                    <a:bodyPr/>
                    <a:lstStyle/>
                    <a:p>
                      <a:pPr algn="l" fontAlgn="b">
                        <a:buNone/>
                      </a:pPr>
                      <a:r>
                        <a:rPr lang="en-GB" sz="1000" u="none" strike="noStrike">
                          <a:effectLst/>
                        </a:rPr>
                        <a:t>B739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595811601"/>
                  </a:ext>
                </a:extLst>
              </a:tr>
              <a:tr h="210349">
                <a:tc>
                  <a:txBody>
                    <a:bodyPr/>
                    <a:lstStyle/>
                    <a:p>
                      <a:pPr algn="l" fontAlgn="b">
                        <a:buNone/>
                      </a:pPr>
                      <a:r>
                        <a:rPr lang="en-GB" sz="1000" u="none" strike="noStrike">
                          <a:effectLst/>
                        </a:rPr>
                        <a:t>B744</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762594680"/>
                  </a:ext>
                </a:extLst>
              </a:tr>
              <a:tr h="210349">
                <a:tc>
                  <a:txBody>
                    <a:bodyPr/>
                    <a:lstStyle/>
                    <a:p>
                      <a:pPr algn="l" fontAlgn="b">
                        <a:buNone/>
                      </a:pPr>
                      <a:r>
                        <a:rPr lang="en-GB" sz="1000" u="none" strike="noStrike">
                          <a:effectLst/>
                        </a:rPr>
                        <a:t>B752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114242759"/>
                  </a:ext>
                </a:extLst>
              </a:tr>
              <a:tr h="210349">
                <a:tc>
                  <a:txBody>
                    <a:bodyPr/>
                    <a:lstStyle/>
                    <a:p>
                      <a:pPr algn="l" fontAlgn="b">
                        <a:buNone/>
                      </a:pPr>
                      <a:r>
                        <a:rPr lang="en-GB" sz="1000" u="none" strike="noStrike">
                          <a:effectLst/>
                        </a:rPr>
                        <a:t>B763</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42469318"/>
                  </a:ext>
                </a:extLst>
              </a:tr>
              <a:tr h="210349">
                <a:tc>
                  <a:txBody>
                    <a:bodyPr/>
                    <a:lstStyle/>
                    <a:p>
                      <a:pPr algn="l" fontAlgn="b">
                        <a:buNone/>
                      </a:pPr>
                      <a:r>
                        <a:rPr lang="en-GB" sz="1000" u="none" strike="noStrike">
                          <a:effectLst/>
                        </a:rPr>
                        <a:t>B772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963812497"/>
                  </a:ext>
                </a:extLst>
              </a:tr>
              <a:tr h="210349">
                <a:tc>
                  <a:txBody>
                    <a:bodyPr/>
                    <a:lstStyle/>
                    <a:p>
                      <a:pPr algn="l" fontAlgn="b">
                        <a:buNone/>
                      </a:pPr>
                      <a:r>
                        <a:rPr lang="en-GB" sz="1000" u="none" strike="noStrike">
                          <a:effectLst/>
                        </a:rPr>
                        <a:t>B77L</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420687495"/>
                  </a:ext>
                </a:extLst>
              </a:tr>
              <a:tr h="210349">
                <a:tc>
                  <a:txBody>
                    <a:bodyPr/>
                    <a:lstStyle/>
                    <a:p>
                      <a:pPr algn="l" fontAlgn="b">
                        <a:buNone/>
                      </a:pPr>
                      <a:r>
                        <a:rPr lang="en-GB" sz="1000" u="none" strike="noStrike">
                          <a:effectLst/>
                        </a:rPr>
                        <a:t>B77W</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774144380"/>
                  </a:ext>
                </a:extLst>
              </a:tr>
              <a:tr h="210349">
                <a:tc>
                  <a:txBody>
                    <a:bodyPr/>
                    <a:lstStyle/>
                    <a:p>
                      <a:pPr algn="l" fontAlgn="b">
                        <a:buNone/>
                      </a:pPr>
                      <a:r>
                        <a:rPr lang="en-GB" sz="1000" u="none" strike="noStrike">
                          <a:effectLst/>
                        </a:rPr>
                        <a:t>B788</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75721378"/>
                  </a:ext>
                </a:extLst>
              </a:tr>
              <a:tr h="210349">
                <a:tc>
                  <a:txBody>
                    <a:bodyPr/>
                    <a:lstStyle/>
                    <a:p>
                      <a:pPr algn="l" fontAlgn="b">
                        <a:buNone/>
                      </a:pPr>
                      <a:r>
                        <a:rPr lang="en-GB" sz="1000" u="none" strike="noStrike" dirty="0">
                          <a:effectLst/>
                        </a:rPr>
                        <a:t>B789</a:t>
                      </a:r>
                      <a:endParaRPr lang="en-GB" sz="1000" b="0" i="0" u="none" strike="noStrike" dirty="0">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488475802"/>
                  </a:ext>
                </a:extLst>
              </a:tr>
            </a:tbl>
          </a:graphicData>
        </a:graphic>
      </p:graphicFrame>
      <p:sp>
        <p:nvSpPr>
          <p:cNvPr id="4" name="Speech Bubble: Rectangle with Corners Rounded 3">
            <a:extLst>
              <a:ext uri="{FF2B5EF4-FFF2-40B4-BE49-F238E27FC236}">
                <a16:creationId xmlns:a16="http://schemas.microsoft.com/office/drawing/2014/main" id="{48192A28-7400-CD53-6CB6-783552E5780E}"/>
              </a:ext>
            </a:extLst>
          </p:cNvPr>
          <p:cNvSpPr/>
          <p:nvPr/>
        </p:nvSpPr>
        <p:spPr>
          <a:xfrm>
            <a:off x="2590800" y="2153478"/>
            <a:ext cx="3604591" cy="2153479"/>
          </a:xfrm>
          <a:prstGeom prst="wedgeRoundRectCallout">
            <a:avLst>
              <a:gd name="adj1" fmla="val 94608"/>
              <a:gd name="adj2" fmla="val -12269"/>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this list of aircrafts in Rank and Final to reduce the train dataset</a:t>
            </a:r>
          </a:p>
        </p:txBody>
      </p:sp>
    </p:spTree>
    <p:extLst>
      <p:ext uri="{BB962C8B-B14F-4D97-AF65-F5344CB8AC3E}">
        <p14:creationId xmlns:p14="http://schemas.microsoft.com/office/powerpoint/2010/main" val="360192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(kg) between Fuel Start Instant and Fuel End Instant </a:t>
            </a:r>
          </a:p>
          <a:p>
            <a:r>
              <a:rPr lang="en-US" dirty="0"/>
              <a:t>Before submitting the ranking/final results , revert predicted fuel flow </a:t>
            </a:r>
          </a:p>
          <a:p>
            <a:pPr lvl="1"/>
            <a:r>
              <a:rPr lang="en-US" dirty="0"/>
              <a:t>From fuel flow in Kg/Seconds to fuel consumption in Kg</a:t>
            </a:r>
          </a:p>
          <a:p>
            <a:pPr lvl="1"/>
            <a:endParaRPr lang="en-US" noProof="0" dirty="0"/>
          </a:p>
          <a:p>
            <a:pPr marL="457200" lvl="1" indent="0">
              <a:buNone/>
            </a:pPr>
            <a:r>
              <a:rPr lang="en-US" dirty="0"/>
              <a:t>Explanation : it is easier to compare delta values and find the dependent variables contribution t</a:t>
            </a:r>
            <a:r>
              <a:rPr lang="en-US" noProof="0" dirty="0" err="1"/>
              <a:t>han</a:t>
            </a:r>
            <a:r>
              <a:rPr lang="en-US" noProof="0" dirty="0"/>
              <a:t> it would be wit</a:t>
            </a:r>
            <a:r>
              <a:rPr lang="en-US" dirty="0"/>
              <a:t>h an absolute value (strongly related to a delta time frame, delta between fuel start and fuel end instants</a:t>
            </a:r>
            <a:endParaRPr lang="en-US" noProof="0" dirty="0"/>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3FD7-469A-2FAD-4821-36386B6445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E0FD9E-7785-23F2-098D-4878F4C303D3}"/>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Fuel</a:t>
            </a:r>
          </a:p>
        </p:txBody>
      </p:sp>
    </p:spTree>
    <p:extLst>
      <p:ext uri="{BB962C8B-B14F-4D97-AF65-F5344CB8AC3E}">
        <p14:creationId xmlns:p14="http://schemas.microsoft.com/office/powerpoint/2010/main" val="2338816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a:bodyPr>
          <a:lstStyle/>
          <a:p>
            <a:r>
              <a:rPr lang="en-US" dirty="0"/>
              <a:t>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 absolute instant (not very useful for the model)</a:t>
            </a:r>
          </a:p>
          <a:p>
            <a:pPr lvl="1"/>
            <a:r>
              <a:rPr lang="en-GB" dirty="0"/>
              <a:t>converted to duration from the “</a:t>
            </a:r>
            <a:r>
              <a:rPr lang="en-GB" dirty="0" err="1"/>
              <a:t>takeoff”UTC</a:t>
            </a:r>
            <a:r>
              <a:rPr lang="en-GB" dirty="0"/>
              <a:t> Instant</a:t>
            </a:r>
          </a:p>
          <a:p>
            <a:pPr lvl="1"/>
            <a:r>
              <a:rPr lang="en-GB" dirty="0"/>
              <a:t>Converted to duration until the “landed” UTC instant</a:t>
            </a:r>
          </a:p>
          <a:p>
            <a:endParaRPr lang="en-GB" dirty="0"/>
          </a:p>
          <a:p>
            <a:r>
              <a:rPr lang="en-GB" dirty="0"/>
              <a:t>Fuel End Instant (UTC) – absolute instant (not very useful for the model)</a:t>
            </a:r>
          </a:p>
          <a:p>
            <a:pPr lvl="1"/>
            <a:r>
              <a:rPr lang="en-GB" dirty="0"/>
              <a:t>converted to duration from the “</a:t>
            </a:r>
            <a:r>
              <a:rPr lang="en-GB" dirty="0" err="1"/>
              <a:t>takeoff</a:t>
            </a:r>
            <a:r>
              <a:rPr lang="en-GB" dirty="0"/>
              <a:t>” UTC Instant</a:t>
            </a:r>
          </a:p>
          <a:p>
            <a:pPr lvl="1"/>
            <a:r>
              <a:rPr lang="en-GB" dirty="0"/>
              <a:t>Converted to duration until the “landed” UTC instant</a:t>
            </a:r>
          </a:p>
        </p:txBody>
      </p:sp>
    </p:spTree>
    <p:extLst>
      <p:ext uri="{BB962C8B-B14F-4D97-AF65-F5344CB8AC3E}">
        <p14:creationId xmlns:p14="http://schemas.microsoft.com/office/powerpoint/2010/main" val="204975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C27A-F6E3-1EE1-20B0-6561ACFAB2C0}"/>
              </a:ext>
            </a:extLst>
          </p:cNvPr>
          <p:cNvSpPr>
            <a:spLocks noGrp="1"/>
          </p:cNvSpPr>
          <p:nvPr>
            <p:ph type="title"/>
          </p:nvPr>
        </p:nvSpPr>
        <p:spPr/>
        <p:txBody>
          <a:bodyPr/>
          <a:lstStyle/>
          <a:p>
            <a:r>
              <a:rPr lang="en-US" dirty="0"/>
              <a:t>Fuel data injected into flight data</a:t>
            </a:r>
          </a:p>
        </p:txBody>
      </p:sp>
      <p:sp>
        <p:nvSpPr>
          <p:cNvPr id="3" name="Content Placeholder 2">
            <a:extLst>
              <a:ext uri="{FF2B5EF4-FFF2-40B4-BE49-F238E27FC236}">
                <a16:creationId xmlns:a16="http://schemas.microsoft.com/office/drawing/2014/main" id="{98D61BC5-C0E7-7B88-7888-A2C9F2655B8E}"/>
              </a:ext>
            </a:extLst>
          </p:cNvPr>
          <p:cNvSpPr>
            <a:spLocks noGrp="1"/>
          </p:cNvSpPr>
          <p:nvPr>
            <p:ph idx="1"/>
          </p:nvPr>
        </p:nvSpPr>
        <p:spPr/>
        <p:txBody>
          <a:bodyPr/>
          <a:lstStyle/>
          <a:p>
            <a:r>
              <a:rPr lang="en-US" dirty="0"/>
              <a:t>In order to prepare for interpolation, fuel start and fuel end of the same </a:t>
            </a:r>
            <a:r>
              <a:rPr lang="en-US" dirty="0" err="1"/>
              <a:t>flight_id</a:t>
            </a:r>
            <a:r>
              <a:rPr lang="en-US" dirty="0"/>
              <a:t> are inserted in the flight data of the same </a:t>
            </a:r>
            <a:r>
              <a:rPr lang="en-US" dirty="0" err="1"/>
              <a:t>flight_id</a:t>
            </a:r>
            <a:endParaRPr lang="en-US" dirty="0"/>
          </a:p>
        </p:txBody>
      </p:sp>
    </p:spTree>
    <p:extLst>
      <p:ext uri="{BB962C8B-B14F-4D97-AF65-F5344CB8AC3E}">
        <p14:creationId xmlns:p14="http://schemas.microsoft.com/office/powerpoint/2010/main" val="3404313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DA74-B052-EFE4-3EBA-391A18EE9B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CBCF33-290C-A94D-C672-E4E80796BA3A}"/>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Flights</a:t>
            </a:r>
          </a:p>
        </p:txBody>
      </p:sp>
    </p:spTree>
    <p:extLst>
      <p:ext uri="{BB962C8B-B14F-4D97-AF65-F5344CB8AC3E}">
        <p14:creationId xmlns:p14="http://schemas.microsoft.com/office/powerpoint/2010/main" val="341092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A2F1-EC72-CBC8-6FE9-34DC1978DB70}"/>
              </a:ext>
            </a:extLst>
          </p:cNvPr>
          <p:cNvSpPr>
            <a:spLocks noGrp="1"/>
          </p:cNvSpPr>
          <p:nvPr>
            <p:ph type="title"/>
          </p:nvPr>
        </p:nvSpPr>
        <p:spPr/>
        <p:txBody>
          <a:bodyPr>
            <a:normAutofit fontScale="90000"/>
          </a:bodyPr>
          <a:lstStyle/>
          <a:p>
            <a:r>
              <a:rPr lang="en-US" dirty="0"/>
              <a:t>flight data files with holes / missing values in latitude, longitude or altitude</a:t>
            </a:r>
          </a:p>
        </p:txBody>
      </p:sp>
      <p:sp>
        <p:nvSpPr>
          <p:cNvPr id="3" name="Content Placeholder 2">
            <a:extLst>
              <a:ext uri="{FF2B5EF4-FFF2-40B4-BE49-F238E27FC236}">
                <a16:creationId xmlns:a16="http://schemas.microsoft.com/office/drawing/2014/main" id="{60A32766-D088-5C40-066C-6F5F8F6427CA}"/>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“hundreds” of Train files with at least one missing value in Latitude, Longitude </a:t>
            </a:r>
            <a:r>
              <a:rPr lang="en-US"/>
              <a:t>or Altitude</a:t>
            </a:r>
            <a:endParaRPr lang="en-US" dirty="0"/>
          </a:p>
        </p:txBody>
      </p:sp>
    </p:spTree>
    <p:extLst>
      <p:ext uri="{BB962C8B-B14F-4D97-AF65-F5344CB8AC3E}">
        <p14:creationId xmlns:p14="http://schemas.microsoft.com/office/powerpoint/2010/main" val="110626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1DDC-0CE4-85DA-9430-5C55402C0A22}"/>
              </a:ext>
            </a:extLst>
          </p:cNvPr>
          <p:cNvSpPr>
            <a:spLocks noGrp="1"/>
          </p:cNvSpPr>
          <p:nvPr>
            <p:ph type="title"/>
          </p:nvPr>
        </p:nvSpPr>
        <p:spPr>
          <a:xfrm>
            <a:off x="700635" y="914400"/>
            <a:ext cx="10691265" cy="748748"/>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75D44831-D09B-3784-4EA5-DFEBE3646AEE}"/>
              </a:ext>
            </a:extLst>
          </p:cNvPr>
          <p:cNvPicPr>
            <a:picLocks noChangeAspect="1"/>
          </p:cNvPicPr>
          <p:nvPr/>
        </p:nvPicPr>
        <p:blipFill>
          <a:blip r:embed="rId2"/>
          <a:stretch>
            <a:fillRect/>
          </a:stretch>
        </p:blipFill>
        <p:spPr>
          <a:xfrm>
            <a:off x="431633" y="1881266"/>
            <a:ext cx="5470275" cy="3867462"/>
          </a:xfrm>
          <a:prstGeom prst="rect">
            <a:avLst/>
          </a:prstGeom>
        </p:spPr>
      </p:pic>
      <p:pic>
        <p:nvPicPr>
          <p:cNvPr id="6" name="Picture 5">
            <a:extLst>
              <a:ext uri="{FF2B5EF4-FFF2-40B4-BE49-F238E27FC236}">
                <a16:creationId xmlns:a16="http://schemas.microsoft.com/office/drawing/2014/main" id="{FE5C3FAC-4123-5172-C6B3-50A7345995CD}"/>
              </a:ext>
            </a:extLst>
          </p:cNvPr>
          <p:cNvPicPr>
            <a:picLocks noChangeAspect="1"/>
          </p:cNvPicPr>
          <p:nvPr/>
        </p:nvPicPr>
        <p:blipFill>
          <a:blip r:embed="rId3"/>
          <a:stretch>
            <a:fillRect/>
          </a:stretch>
        </p:blipFill>
        <p:spPr>
          <a:xfrm>
            <a:off x="5973580" y="1881266"/>
            <a:ext cx="5546944" cy="3937731"/>
          </a:xfrm>
          <a:prstGeom prst="rect">
            <a:avLst/>
          </a:prstGeom>
        </p:spPr>
      </p:pic>
    </p:spTree>
    <p:extLst>
      <p:ext uri="{BB962C8B-B14F-4D97-AF65-F5344CB8AC3E}">
        <p14:creationId xmlns:p14="http://schemas.microsoft.com/office/powerpoint/2010/main" val="2901627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C92C-8D76-131C-4B4F-F943999293EE}"/>
              </a:ext>
            </a:extLst>
          </p:cNvPr>
          <p:cNvSpPr>
            <a:spLocks noGrp="1"/>
          </p:cNvSpPr>
          <p:nvPr>
            <p:ph type="title"/>
          </p:nvPr>
        </p:nvSpPr>
        <p:spPr>
          <a:xfrm>
            <a:off x="700635" y="914400"/>
            <a:ext cx="10691265" cy="848139"/>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3DB376D3-D98D-B907-1785-38CF11681656}"/>
              </a:ext>
            </a:extLst>
          </p:cNvPr>
          <p:cNvPicPr>
            <a:picLocks noChangeAspect="1"/>
          </p:cNvPicPr>
          <p:nvPr/>
        </p:nvPicPr>
        <p:blipFill>
          <a:blip r:embed="rId2"/>
          <a:stretch>
            <a:fillRect/>
          </a:stretch>
        </p:blipFill>
        <p:spPr>
          <a:xfrm>
            <a:off x="327547" y="1842293"/>
            <a:ext cx="5550551" cy="3937610"/>
          </a:xfrm>
          <a:prstGeom prst="rect">
            <a:avLst/>
          </a:prstGeom>
        </p:spPr>
      </p:pic>
      <p:pic>
        <p:nvPicPr>
          <p:cNvPr id="6" name="Picture 5">
            <a:extLst>
              <a:ext uri="{FF2B5EF4-FFF2-40B4-BE49-F238E27FC236}">
                <a16:creationId xmlns:a16="http://schemas.microsoft.com/office/drawing/2014/main" id="{5DE2B079-4100-CCD8-B752-F2EBAD9314A5}"/>
              </a:ext>
            </a:extLst>
          </p:cNvPr>
          <p:cNvPicPr>
            <a:picLocks noChangeAspect="1"/>
          </p:cNvPicPr>
          <p:nvPr/>
        </p:nvPicPr>
        <p:blipFill>
          <a:blip r:embed="rId3"/>
          <a:stretch>
            <a:fillRect/>
          </a:stretch>
        </p:blipFill>
        <p:spPr>
          <a:xfrm>
            <a:off x="6096000" y="1762539"/>
            <a:ext cx="5531839" cy="3937610"/>
          </a:xfrm>
          <a:prstGeom prst="rect">
            <a:avLst/>
          </a:prstGeom>
        </p:spPr>
      </p:pic>
    </p:spTree>
    <p:extLst>
      <p:ext uri="{BB962C8B-B14F-4D97-AF65-F5344CB8AC3E}">
        <p14:creationId xmlns:p14="http://schemas.microsoft.com/office/powerpoint/2010/main" val="3107091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9D7C-AB1D-ED9B-D61C-41A72EB538B5}"/>
              </a:ext>
            </a:extLst>
          </p:cNvPr>
          <p:cNvSpPr>
            <a:spLocks noGrp="1"/>
          </p:cNvSpPr>
          <p:nvPr>
            <p:ph type="title"/>
          </p:nvPr>
        </p:nvSpPr>
        <p:spPr>
          <a:xfrm>
            <a:off x="700635" y="914400"/>
            <a:ext cx="10691265" cy="775252"/>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6CE54914-F77A-A0EE-64C7-CE04D3D38168}"/>
              </a:ext>
            </a:extLst>
          </p:cNvPr>
          <p:cNvPicPr>
            <a:picLocks noChangeAspect="1"/>
          </p:cNvPicPr>
          <p:nvPr/>
        </p:nvPicPr>
        <p:blipFill>
          <a:blip r:embed="rId2"/>
          <a:stretch>
            <a:fillRect/>
          </a:stretch>
        </p:blipFill>
        <p:spPr>
          <a:xfrm>
            <a:off x="768091" y="1760970"/>
            <a:ext cx="5992473" cy="4242591"/>
          </a:xfrm>
          <a:prstGeom prst="rect">
            <a:avLst/>
          </a:prstGeom>
        </p:spPr>
      </p:pic>
    </p:spTree>
    <p:extLst>
      <p:ext uri="{BB962C8B-B14F-4D97-AF65-F5344CB8AC3E}">
        <p14:creationId xmlns:p14="http://schemas.microsoft.com/office/powerpoint/2010/main" val="362184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376061"/>
            <a:ext cx="6206251" cy="1631216"/>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r>
              <a:rPr lang="en-US" sz="2800" dirty="0"/>
              <a:t>During interpolation use modulo 360…</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7020302" y="5562493"/>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a:xfrm>
            <a:off x="700635" y="914400"/>
            <a:ext cx="10691265" cy="676448"/>
          </a:xfrm>
        </p:spPr>
        <p:txBody>
          <a:bodyPr>
            <a:normAutofit fontScale="90000"/>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280384" y="2856149"/>
            <a:ext cx="2505807" cy="102295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3950143" y="1117731"/>
            <a:ext cx="2096124" cy="105429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cxnSpLocks/>
            <a:stCxn id="4" idx="4"/>
            <a:endCxn id="3" idx="0"/>
          </p:cNvCxnSpPr>
          <p:nvPr/>
        </p:nvCxnSpPr>
        <p:spPr>
          <a:xfrm rot="10800000" flipV="1">
            <a:off x="2786191" y="1644876"/>
            <a:ext cx="1163952" cy="172275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854019" y="1490987"/>
            <a:ext cx="120966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3793487" y="4678764"/>
            <a:ext cx="2302513" cy="99834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786192" y="3367628"/>
            <a:ext cx="1132089" cy="181030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4" y="3703166"/>
            <a:ext cx="2505807" cy="84843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5971208" y="4127384"/>
            <a:ext cx="2795076" cy="1050549"/>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638465" y="5177934"/>
            <a:ext cx="2505807" cy="8716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a:off x="6096001" y="5177935"/>
            <a:ext cx="2542465"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645124" y="3367628"/>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5880573" y="5836027"/>
            <a:ext cx="1759383" cy="307777"/>
          </a:xfrm>
          <a:prstGeom prst="rect">
            <a:avLst/>
          </a:prstGeom>
          <a:noFill/>
        </p:spPr>
        <p:txBody>
          <a:bodyPr wrap="square" rtlCol="0">
            <a:spAutoFit/>
          </a:bodyPr>
          <a:lstStyle>
            <a:defPPr>
              <a:defRPr lang="fr-FR"/>
            </a:defPPr>
            <a:lvl1pPr algn="ctr">
              <a:defRPr sz="1400"/>
            </a:lvl1pPr>
          </a:lstStyle>
          <a:p>
            <a:r>
              <a:rPr lang="fr-FR" dirty="0"/>
              <a:t>Aircraft ICAO code</a:t>
            </a:r>
          </a:p>
        </p:txBody>
      </p:sp>
      <p:sp>
        <p:nvSpPr>
          <p:cNvPr id="16" name="ZoneTexte 7">
            <a:extLst>
              <a:ext uri="{FF2B5EF4-FFF2-40B4-BE49-F238E27FC236}">
                <a16:creationId xmlns:a16="http://schemas.microsoft.com/office/drawing/2014/main" id="{A5CBD81B-EC13-575B-87AE-09CA1CAC5B5B}"/>
              </a:ext>
            </a:extLst>
          </p:cNvPr>
          <p:cNvSpPr txBox="1"/>
          <p:nvPr/>
        </p:nvSpPr>
        <p:spPr>
          <a:xfrm>
            <a:off x="611349" y="2167435"/>
            <a:ext cx="2787957" cy="307777"/>
          </a:xfrm>
          <a:prstGeom prst="rect">
            <a:avLst/>
          </a:prstGeom>
          <a:noFill/>
        </p:spPr>
        <p:txBody>
          <a:bodyPr wrap="square" rtlCol="0">
            <a:spAutoFit/>
          </a:bodyPr>
          <a:lstStyle>
            <a:defPPr>
              <a:defRPr lang="fr-FR"/>
            </a:defPPr>
            <a:lvl1pPr algn="ctr">
              <a:defRPr sz="1400"/>
            </a:lvl1pPr>
          </a:lstStyle>
          <a:p>
            <a:r>
              <a:rPr lang="fr-FR" dirty="0"/>
              <a:t>Fuel End vs Flight Timestamp</a:t>
            </a:r>
          </a:p>
        </p:txBody>
      </p:sp>
      <p:sp>
        <p:nvSpPr>
          <p:cNvPr id="17" name="ZoneTexte 7">
            <a:extLst>
              <a:ext uri="{FF2B5EF4-FFF2-40B4-BE49-F238E27FC236}">
                <a16:creationId xmlns:a16="http://schemas.microsoft.com/office/drawing/2014/main" id="{2CF7F7F0-192A-7B03-6DB0-3E50F104A644}"/>
              </a:ext>
            </a:extLst>
          </p:cNvPr>
          <p:cNvSpPr txBox="1"/>
          <p:nvPr/>
        </p:nvSpPr>
        <p:spPr>
          <a:xfrm>
            <a:off x="706257" y="1859658"/>
            <a:ext cx="2661909" cy="307777"/>
          </a:xfrm>
          <a:prstGeom prst="rect">
            <a:avLst/>
          </a:prstGeom>
          <a:noFill/>
        </p:spPr>
        <p:txBody>
          <a:bodyPr wrap="square" rtlCol="0">
            <a:spAutoFit/>
          </a:bodyPr>
          <a:lstStyle>
            <a:defPPr>
              <a:defRPr lang="fr-FR"/>
            </a:defPPr>
            <a:lvl1pPr algn="ctr">
              <a:defRPr sz="1400"/>
            </a:lvl1pPr>
          </a:lstStyle>
          <a:p>
            <a:r>
              <a:rPr lang="fr-FR" dirty="0"/>
              <a:t>Fuel Start vs Flight Timestamp</a:t>
            </a:r>
          </a:p>
        </p:txBody>
      </p:sp>
      <p:sp>
        <p:nvSpPr>
          <p:cNvPr id="21" name="Rectangle : en biseau 3">
            <a:extLst>
              <a:ext uri="{FF2B5EF4-FFF2-40B4-BE49-F238E27FC236}">
                <a16:creationId xmlns:a16="http://schemas.microsoft.com/office/drawing/2014/main" id="{AB5AFC5C-CB58-9873-675B-5445B5122AD1}"/>
              </a:ext>
            </a:extLst>
          </p:cNvPr>
          <p:cNvSpPr/>
          <p:nvPr/>
        </p:nvSpPr>
        <p:spPr>
          <a:xfrm>
            <a:off x="8766285" y="773195"/>
            <a:ext cx="2505807" cy="87168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Wind Data</a:t>
            </a:r>
          </a:p>
        </p:txBody>
      </p:sp>
      <p:cxnSp>
        <p:nvCxnSpPr>
          <p:cNvPr id="27" name="Connecteur : en angle 5">
            <a:extLst>
              <a:ext uri="{FF2B5EF4-FFF2-40B4-BE49-F238E27FC236}">
                <a16:creationId xmlns:a16="http://schemas.microsoft.com/office/drawing/2014/main" id="{8075914D-6A6C-FEE2-CF42-56B4A26C0EF4}"/>
              </a:ext>
            </a:extLst>
          </p:cNvPr>
          <p:cNvCxnSpPr>
            <a:cxnSpLocks/>
            <a:stCxn id="21" idx="4"/>
            <a:endCxn id="4" idx="0"/>
          </p:cNvCxnSpPr>
          <p:nvPr/>
        </p:nvCxnSpPr>
        <p:spPr>
          <a:xfrm rot="10800000" flipV="1">
            <a:off x="6046267" y="1209035"/>
            <a:ext cx="2720018"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2" name="ZoneTexte 7">
            <a:extLst>
              <a:ext uri="{FF2B5EF4-FFF2-40B4-BE49-F238E27FC236}">
                <a16:creationId xmlns:a16="http://schemas.microsoft.com/office/drawing/2014/main" id="{3E3AA9D8-A373-72D3-5048-E2298ED217ED}"/>
              </a:ext>
            </a:extLst>
          </p:cNvPr>
          <p:cNvSpPr txBox="1"/>
          <p:nvPr/>
        </p:nvSpPr>
        <p:spPr>
          <a:xfrm>
            <a:off x="6448548" y="1759247"/>
            <a:ext cx="2505807" cy="523220"/>
          </a:xfrm>
          <a:prstGeom prst="rect">
            <a:avLst/>
          </a:prstGeom>
          <a:noFill/>
        </p:spPr>
        <p:txBody>
          <a:bodyPr wrap="square" rtlCol="0">
            <a:spAutoFit/>
          </a:bodyPr>
          <a:lstStyle>
            <a:defPPr>
              <a:defRPr lang="fr-FR"/>
            </a:defPPr>
            <a:lvl1pPr algn="ctr">
              <a:defRPr sz="1400"/>
            </a:lvl1pPr>
          </a:lstStyle>
          <a:p>
            <a:r>
              <a:rPr lang="fr-FR" dirty="0"/>
              <a:t>Latitude longitude altitude</a:t>
            </a:r>
          </a:p>
          <a:p>
            <a:r>
              <a:rPr lang="fr-FR" dirty="0"/>
              <a:t>timestamp</a:t>
            </a:r>
          </a:p>
        </p:txBody>
      </p:sp>
    </p:spTree>
    <p:extLst>
      <p:ext uri="{BB962C8B-B14F-4D97-AF65-F5344CB8AC3E}">
        <p14:creationId xmlns:p14="http://schemas.microsoft.com/office/powerpoint/2010/main" val="324284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a:xfrm>
            <a:off x="700635" y="914400"/>
            <a:ext cx="10691265" cy="868017"/>
          </a:xfrm>
        </p:spPr>
        <p:txBody>
          <a:bodyPr>
            <a:normAutofit/>
          </a:bodyPr>
          <a:lstStyle/>
          <a:p>
            <a:r>
              <a:rPr lang="en-US" dirty="0"/>
              <a:t>Combine ground speed and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a:xfrm>
            <a:off x="700635" y="914400"/>
            <a:ext cx="10691265" cy="887896"/>
          </a:xfrm>
        </p:spPr>
        <p:txBody>
          <a:bodyPr>
            <a:normAutofit/>
          </a:bodyPr>
          <a:lstStyle/>
          <a:p>
            <a:r>
              <a:rPr lang="en-US" sz="3200" dirty="0"/>
              <a:t>aircraft flight position at fuel start and fuel end</a:t>
            </a:r>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Compute</a:t>
            </a:r>
            <a:r>
              <a:rPr lang="fr-FR" dirty="0"/>
              <a:t>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pPr lvl="1"/>
            <a:r>
              <a:rPr lang="fr-FR" dirty="0"/>
              <a:t>For </a:t>
            </a:r>
            <a:r>
              <a:rPr lang="fr-FR" dirty="0" err="1"/>
              <a:t>each</a:t>
            </a:r>
            <a:r>
              <a:rPr lang="fr-FR" dirty="0"/>
              <a:t> fuel start Instant </a:t>
            </a:r>
            <a:r>
              <a:rPr lang="fr-FR" dirty="0" err="1"/>
              <a:t>compute</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pPr lvl="1"/>
            <a:r>
              <a:rPr lang="en-US" dirty="0"/>
              <a:t>For each fuel end Instant compute</a:t>
            </a:r>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en-US"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B003-B05E-4197-9F54-9DC64151603B}"/>
              </a:ext>
            </a:extLst>
          </p:cNvPr>
          <p:cNvSpPr>
            <a:spLocks noGrp="1"/>
          </p:cNvSpPr>
          <p:nvPr>
            <p:ph type="title"/>
          </p:nvPr>
        </p:nvSpPr>
        <p:spPr>
          <a:xfrm>
            <a:off x="700635" y="914400"/>
            <a:ext cx="10691265" cy="707923"/>
          </a:xfrm>
        </p:spPr>
        <p:txBody>
          <a:bodyPr/>
          <a:lstStyle/>
          <a:p>
            <a:r>
              <a:rPr lang="en-US" dirty="0"/>
              <a:t>Interpolation -&gt; Groundspeed</a:t>
            </a:r>
          </a:p>
        </p:txBody>
      </p:sp>
      <p:pic>
        <p:nvPicPr>
          <p:cNvPr id="4" name="Picture 3">
            <a:extLst>
              <a:ext uri="{FF2B5EF4-FFF2-40B4-BE49-F238E27FC236}">
                <a16:creationId xmlns:a16="http://schemas.microsoft.com/office/drawing/2014/main" id="{468D9359-6BAF-B65D-B308-9C8C91D866EA}"/>
              </a:ext>
            </a:extLst>
          </p:cNvPr>
          <p:cNvPicPr>
            <a:picLocks noChangeAspect="1"/>
          </p:cNvPicPr>
          <p:nvPr/>
        </p:nvPicPr>
        <p:blipFill>
          <a:blip r:embed="rId2"/>
          <a:stretch>
            <a:fillRect/>
          </a:stretch>
        </p:blipFill>
        <p:spPr>
          <a:xfrm>
            <a:off x="122745" y="1622323"/>
            <a:ext cx="4542497" cy="3210232"/>
          </a:xfrm>
          <a:prstGeom prst="rect">
            <a:avLst/>
          </a:prstGeom>
        </p:spPr>
      </p:pic>
      <p:pic>
        <p:nvPicPr>
          <p:cNvPr id="6" name="Picture 5">
            <a:extLst>
              <a:ext uri="{FF2B5EF4-FFF2-40B4-BE49-F238E27FC236}">
                <a16:creationId xmlns:a16="http://schemas.microsoft.com/office/drawing/2014/main" id="{989A2CA8-1535-EBB1-5E33-BAF7F9DD2E40}"/>
              </a:ext>
            </a:extLst>
          </p:cNvPr>
          <p:cNvPicPr>
            <a:picLocks noChangeAspect="1"/>
          </p:cNvPicPr>
          <p:nvPr/>
        </p:nvPicPr>
        <p:blipFill>
          <a:blip r:embed="rId3"/>
          <a:stretch>
            <a:fillRect/>
          </a:stretch>
        </p:blipFill>
        <p:spPr>
          <a:xfrm>
            <a:off x="5438319" y="1809135"/>
            <a:ext cx="6126002" cy="4340942"/>
          </a:xfrm>
          <a:prstGeom prst="rect">
            <a:avLst/>
          </a:prstGeom>
        </p:spPr>
      </p:pic>
      <p:sp>
        <p:nvSpPr>
          <p:cNvPr id="7" name="Speech Bubble: Rectangle with Corners Rounded 6">
            <a:extLst>
              <a:ext uri="{FF2B5EF4-FFF2-40B4-BE49-F238E27FC236}">
                <a16:creationId xmlns:a16="http://schemas.microsoft.com/office/drawing/2014/main" id="{71200A7B-6A9F-8B2C-3C67-127DF2B296CA}"/>
              </a:ext>
            </a:extLst>
          </p:cNvPr>
          <p:cNvSpPr/>
          <p:nvPr/>
        </p:nvSpPr>
        <p:spPr>
          <a:xfrm>
            <a:off x="2393993" y="5152103"/>
            <a:ext cx="2271249" cy="1042220"/>
          </a:xfrm>
          <a:prstGeom prst="wedgeRoundRectCallout">
            <a:avLst>
              <a:gd name="adj1" fmla="val 117695"/>
              <a:gd name="adj2" fmla="val -33726"/>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takeoff “pseudo” series</a:t>
            </a:r>
          </a:p>
        </p:txBody>
      </p:sp>
      <p:sp>
        <p:nvSpPr>
          <p:cNvPr id="8" name="Speech Bubble: Rectangle with Corners Rounded 7">
            <a:extLst>
              <a:ext uri="{FF2B5EF4-FFF2-40B4-BE49-F238E27FC236}">
                <a16:creationId xmlns:a16="http://schemas.microsoft.com/office/drawing/2014/main" id="{15B92AAA-D61C-EB4E-1B77-B8DC2C20C797}"/>
              </a:ext>
            </a:extLst>
          </p:cNvPr>
          <p:cNvSpPr/>
          <p:nvPr/>
        </p:nvSpPr>
        <p:spPr>
          <a:xfrm>
            <a:off x="7226548" y="5815779"/>
            <a:ext cx="2271249" cy="1042220"/>
          </a:xfrm>
          <a:prstGeom prst="wedgeRoundRectCallout">
            <a:avLst>
              <a:gd name="adj1" fmla="val 99946"/>
              <a:gd name="adj2" fmla="val -96933"/>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landed “pseudo” series</a:t>
            </a:r>
          </a:p>
        </p:txBody>
      </p:sp>
    </p:spTree>
    <p:extLst>
      <p:ext uri="{BB962C8B-B14F-4D97-AF65-F5344CB8AC3E}">
        <p14:creationId xmlns:p14="http://schemas.microsoft.com/office/powerpoint/2010/main" val="266068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303A-2110-537F-A833-28FD373E3451}"/>
              </a:ext>
            </a:extLst>
          </p:cNvPr>
          <p:cNvSpPr>
            <a:spLocks noGrp="1"/>
          </p:cNvSpPr>
          <p:nvPr>
            <p:ph type="title"/>
          </p:nvPr>
        </p:nvSpPr>
        <p:spPr>
          <a:xfrm>
            <a:off x="494728" y="914400"/>
            <a:ext cx="10691265" cy="727587"/>
          </a:xfrm>
        </p:spPr>
        <p:txBody>
          <a:bodyPr/>
          <a:lstStyle/>
          <a:p>
            <a:r>
              <a:rPr lang="en-US" dirty="0"/>
              <a:t>Interpolation -&gt; track angle</a:t>
            </a:r>
          </a:p>
        </p:txBody>
      </p:sp>
      <p:pic>
        <p:nvPicPr>
          <p:cNvPr id="4" name="Picture 3">
            <a:extLst>
              <a:ext uri="{FF2B5EF4-FFF2-40B4-BE49-F238E27FC236}">
                <a16:creationId xmlns:a16="http://schemas.microsoft.com/office/drawing/2014/main" id="{24AEBDCB-A2C5-6C24-2A11-CC29C484F53D}"/>
              </a:ext>
            </a:extLst>
          </p:cNvPr>
          <p:cNvPicPr>
            <a:picLocks noChangeAspect="1"/>
          </p:cNvPicPr>
          <p:nvPr/>
        </p:nvPicPr>
        <p:blipFill>
          <a:blip r:embed="rId2"/>
          <a:stretch>
            <a:fillRect/>
          </a:stretch>
        </p:blipFill>
        <p:spPr>
          <a:xfrm>
            <a:off x="383457" y="1641987"/>
            <a:ext cx="4817405" cy="3429000"/>
          </a:xfrm>
          <a:prstGeom prst="rect">
            <a:avLst/>
          </a:prstGeom>
        </p:spPr>
      </p:pic>
      <p:pic>
        <p:nvPicPr>
          <p:cNvPr id="6" name="Picture 5">
            <a:extLst>
              <a:ext uri="{FF2B5EF4-FFF2-40B4-BE49-F238E27FC236}">
                <a16:creationId xmlns:a16="http://schemas.microsoft.com/office/drawing/2014/main" id="{A5BC15B1-3365-7918-DE15-C7382FA5D401}"/>
              </a:ext>
            </a:extLst>
          </p:cNvPr>
          <p:cNvPicPr>
            <a:picLocks noChangeAspect="1"/>
          </p:cNvPicPr>
          <p:nvPr/>
        </p:nvPicPr>
        <p:blipFill>
          <a:blip r:embed="rId3"/>
          <a:stretch>
            <a:fillRect/>
          </a:stretch>
        </p:blipFill>
        <p:spPr>
          <a:xfrm>
            <a:off x="5840361" y="2153093"/>
            <a:ext cx="5447071" cy="3888830"/>
          </a:xfrm>
          <a:prstGeom prst="rect">
            <a:avLst/>
          </a:prstGeom>
        </p:spPr>
      </p:pic>
      <p:sp>
        <p:nvSpPr>
          <p:cNvPr id="7" name="Speech Bubble: Rectangle with Corners Rounded 6">
            <a:extLst>
              <a:ext uri="{FF2B5EF4-FFF2-40B4-BE49-F238E27FC236}">
                <a16:creationId xmlns:a16="http://schemas.microsoft.com/office/drawing/2014/main" id="{4A8D24B1-A228-7E0E-5D5F-B0477E0E1D99}"/>
              </a:ext>
            </a:extLst>
          </p:cNvPr>
          <p:cNvSpPr/>
          <p:nvPr/>
        </p:nvSpPr>
        <p:spPr>
          <a:xfrm>
            <a:off x="7954297" y="216310"/>
            <a:ext cx="4060722" cy="1425677"/>
          </a:xfrm>
          <a:prstGeom prst="wedgeRoundRectCallout">
            <a:avLst>
              <a:gd name="adj1" fmla="val 13809"/>
              <a:gd name="adj2" fmla="val 154279"/>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Consequences of insertion of heading angle from origin to destination </a:t>
            </a:r>
          </a:p>
          <a:p>
            <a:pPr algn="ctr"/>
            <a:r>
              <a:rPr lang="en-US" sz="1200" dirty="0"/>
              <a:t>At takeoff and at landed (first and last timestamp in augmented flight data</a:t>
            </a:r>
          </a:p>
        </p:txBody>
      </p:sp>
      <p:sp>
        <p:nvSpPr>
          <p:cNvPr id="8" name="TextBox 7">
            <a:extLst>
              <a:ext uri="{FF2B5EF4-FFF2-40B4-BE49-F238E27FC236}">
                <a16:creationId xmlns:a16="http://schemas.microsoft.com/office/drawing/2014/main" id="{EAC2235B-A4F7-0893-7A5E-70D522226B2A}"/>
              </a:ext>
            </a:extLst>
          </p:cNvPr>
          <p:cNvSpPr txBox="1"/>
          <p:nvPr/>
        </p:nvSpPr>
        <p:spPr>
          <a:xfrm>
            <a:off x="928946" y="5297269"/>
            <a:ext cx="3726426" cy="646331"/>
          </a:xfrm>
          <a:prstGeom prst="rect">
            <a:avLst/>
          </a:prstGeom>
          <a:noFill/>
        </p:spPr>
        <p:txBody>
          <a:bodyPr wrap="square" rtlCol="0">
            <a:spAutoFit/>
          </a:bodyPr>
          <a:lstStyle/>
          <a:p>
            <a:r>
              <a:rPr lang="en-US" dirty="0"/>
              <a:t>Track angles must be constrained using modulo 360,0 degrees</a:t>
            </a:r>
          </a:p>
        </p:txBody>
      </p:sp>
    </p:spTree>
    <p:extLst>
      <p:ext uri="{BB962C8B-B14F-4D97-AF65-F5344CB8AC3E}">
        <p14:creationId xmlns:p14="http://schemas.microsoft.com/office/powerpoint/2010/main" val="2644417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B34-B91D-F42F-C9D4-E8CD79112A2A}"/>
              </a:ext>
            </a:extLst>
          </p:cNvPr>
          <p:cNvSpPr>
            <a:spLocks noGrp="1"/>
          </p:cNvSpPr>
          <p:nvPr>
            <p:ph type="title"/>
          </p:nvPr>
        </p:nvSpPr>
        <p:spPr>
          <a:xfrm>
            <a:off x="700635" y="914400"/>
            <a:ext cx="10691265" cy="737419"/>
          </a:xfrm>
        </p:spPr>
        <p:txBody>
          <a:bodyPr/>
          <a:lstStyle/>
          <a:p>
            <a:r>
              <a:rPr lang="en-US" dirty="0"/>
              <a:t>Interpolation -&gt; vertical rate</a:t>
            </a:r>
          </a:p>
        </p:txBody>
      </p:sp>
      <p:pic>
        <p:nvPicPr>
          <p:cNvPr id="4" name="Picture 3">
            <a:extLst>
              <a:ext uri="{FF2B5EF4-FFF2-40B4-BE49-F238E27FC236}">
                <a16:creationId xmlns:a16="http://schemas.microsoft.com/office/drawing/2014/main" id="{489D54B5-682F-1FB8-3619-F8BA68CFE651}"/>
              </a:ext>
            </a:extLst>
          </p:cNvPr>
          <p:cNvPicPr>
            <a:picLocks noChangeAspect="1"/>
          </p:cNvPicPr>
          <p:nvPr/>
        </p:nvPicPr>
        <p:blipFill>
          <a:blip r:embed="rId2"/>
          <a:stretch>
            <a:fillRect/>
          </a:stretch>
        </p:blipFill>
        <p:spPr>
          <a:xfrm>
            <a:off x="580103" y="1651819"/>
            <a:ext cx="4436298" cy="3130644"/>
          </a:xfrm>
          <a:prstGeom prst="rect">
            <a:avLst/>
          </a:prstGeom>
        </p:spPr>
      </p:pic>
      <p:pic>
        <p:nvPicPr>
          <p:cNvPr id="6" name="Picture 5">
            <a:extLst>
              <a:ext uri="{FF2B5EF4-FFF2-40B4-BE49-F238E27FC236}">
                <a16:creationId xmlns:a16="http://schemas.microsoft.com/office/drawing/2014/main" id="{7242E883-3272-6CF3-E06E-7B386E6CBFF0}"/>
              </a:ext>
            </a:extLst>
          </p:cNvPr>
          <p:cNvPicPr>
            <a:picLocks noChangeAspect="1"/>
          </p:cNvPicPr>
          <p:nvPr/>
        </p:nvPicPr>
        <p:blipFill>
          <a:blip r:embed="rId3"/>
          <a:stretch>
            <a:fillRect/>
          </a:stretch>
        </p:blipFill>
        <p:spPr>
          <a:xfrm>
            <a:off x="5924911" y="2172928"/>
            <a:ext cx="5686986" cy="4026310"/>
          </a:xfrm>
          <a:prstGeom prst="rect">
            <a:avLst/>
          </a:prstGeom>
        </p:spPr>
      </p:pic>
    </p:spTree>
    <p:extLst>
      <p:ext uri="{BB962C8B-B14F-4D97-AF65-F5344CB8AC3E}">
        <p14:creationId xmlns:p14="http://schemas.microsoft.com/office/powerpoint/2010/main" val="3386287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525848" y="2967335"/>
            <a:ext cx="9140324"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2"/>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pic>
        <p:nvPicPr>
          <p:cNvPr id="4" name="Picture 3">
            <a:extLst>
              <a:ext uri="{FF2B5EF4-FFF2-40B4-BE49-F238E27FC236}">
                <a16:creationId xmlns:a16="http://schemas.microsoft.com/office/drawing/2014/main" id="{DDDD1791-5138-BA8D-8D73-0338BAC394C1}"/>
              </a:ext>
            </a:extLst>
          </p:cNvPr>
          <p:cNvPicPr>
            <a:picLocks noChangeAspect="1"/>
          </p:cNvPicPr>
          <p:nvPr/>
        </p:nvPicPr>
        <p:blipFill>
          <a:blip r:embed="rId3"/>
          <a:stretch>
            <a:fillRect/>
          </a:stretch>
        </p:blipFill>
        <p:spPr>
          <a:xfrm>
            <a:off x="1139252" y="889108"/>
            <a:ext cx="6337274" cy="4512139"/>
          </a:xfrm>
          <a:prstGeom prst="rect">
            <a:avLst/>
          </a:prstGeom>
        </p:spPr>
      </p:pic>
    </p:spTree>
    <p:extLst>
      <p:ext uri="{BB962C8B-B14F-4D97-AF65-F5344CB8AC3E}">
        <p14:creationId xmlns:p14="http://schemas.microsoft.com/office/powerpoint/2010/main" val="3258285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C1AB7-F185-8A6F-56BA-8A8DC9DBD7F2}"/>
              </a:ext>
            </a:extLst>
          </p:cNvPr>
          <p:cNvSpPr/>
          <p:nvPr/>
        </p:nvSpPr>
        <p:spPr>
          <a:xfrm>
            <a:off x="3107635" y="2670313"/>
            <a:ext cx="536919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Airports</a:t>
            </a:r>
          </a:p>
        </p:txBody>
      </p:sp>
    </p:spTree>
    <p:extLst>
      <p:ext uri="{BB962C8B-B14F-4D97-AF65-F5344CB8AC3E}">
        <p14:creationId xmlns:p14="http://schemas.microsoft.com/office/powerpoint/2010/main" val="309356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5517-B95C-118D-2F18-FC0E5199DB12}"/>
              </a:ext>
            </a:extLst>
          </p:cNvPr>
          <p:cNvSpPr>
            <a:spLocks noGrp="1"/>
          </p:cNvSpPr>
          <p:nvPr>
            <p:ph type="title"/>
          </p:nvPr>
        </p:nvSpPr>
        <p:spPr/>
        <p:txBody>
          <a:bodyPr/>
          <a:lstStyle/>
          <a:p>
            <a:r>
              <a:rPr lang="en-US" dirty="0"/>
              <a:t>Airports sanity checks</a:t>
            </a:r>
          </a:p>
        </p:txBody>
      </p:sp>
      <p:sp>
        <p:nvSpPr>
          <p:cNvPr id="3" name="Content Placeholder 2">
            <a:extLst>
              <a:ext uri="{FF2B5EF4-FFF2-40B4-BE49-F238E27FC236}">
                <a16:creationId xmlns:a16="http://schemas.microsoft.com/office/drawing/2014/main" id="{397DA26F-2982-2C71-DABC-BF9D242461BD}"/>
              </a:ext>
            </a:extLst>
          </p:cNvPr>
          <p:cNvSpPr>
            <a:spLocks noGrp="1"/>
          </p:cNvSpPr>
          <p:nvPr>
            <p:ph idx="1"/>
          </p:nvPr>
        </p:nvSpPr>
        <p:spPr/>
        <p:txBody>
          <a:bodyPr/>
          <a:lstStyle/>
          <a:p>
            <a:r>
              <a:rPr lang="en-US" dirty="0"/>
              <a:t>Ensure that all airports (origin and destination) found in the flight list files are available in the airports database</a:t>
            </a:r>
          </a:p>
          <a:p>
            <a:r>
              <a:rPr lang="en-US" dirty="0"/>
              <a:t>Solution -&gt; </a:t>
            </a:r>
            <a:r>
              <a:rPr lang="en-US" dirty="0" err="1"/>
              <a:t>concat</a:t>
            </a:r>
            <a:r>
              <a:rPr lang="en-US" dirty="0"/>
              <a:t> list of airports (origin and destination) from all the 3 flight list files, suppress duplicates and ensure that all airports ICAO code are available in the airports database</a:t>
            </a:r>
          </a:p>
          <a:p>
            <a:r>
              <a:rPr lang="en-US" dirty="0"/>
              <a:t>Ensure that each of these airports, as available in the airports database has latitude, longitude and elevation with valid values</a:t>
            </a:r>
          </a:p>
          <a:p>
            <a:r>
              <a:rPr lang="en-US" dirty="0"/>
              <a:t>Valid values for latitude and longitude are their nominal ranges</a:t>
            </a:r>
          </a:p>
          <a:p>
            <a:r>
              <a:rPr lang="en-US" dirty="0"/>
              <a:t>Elevation must be a real number (not a number is an error)</a:t>
            </a:r>
          </a:p>
        </p:txBody>
      </p:sp>
    </p:spTree>
    <p:extLst>
      <p:ext uri="{BB962C8B-B14F-4D97-AF65-F5344CB8AC3E}">
        <p14:creationId xmlns:p14="http://schemas.microsoft.com/office/powerpoint/2010/main" val="211142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a:bodyPr>
          <a:lstStyle/>
          <a:p>
            <a:r>
              <a:rPr lang="en-US" dirty="0"/>
              <a:t>Airports data sanity checks</a:t>
            </a:r>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557999" y="4819580"/>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956</TotalTime>
  <Words>3467</Words>
  <Application>Microsoft Office PowerPoint</Application>
  <PresentationFormat>Widescreen</PresentationFormat>
  <Paragraphs>341</Paragraphs>
  <Slides>52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Aptos</vt:lpstr>
      <vt:lpstr>Aptos Narrow</vt:lpstr>
      <vt:lpstr>Arial</vt:lpstr>
      <vt:lpstr>Calisto MT</vt:lpstr>
      <vt:lpstr>Century Gothic</vt:lpstr>
      <vt:lpstr>Univers Condensed</vt:lpstr>
      <vt:lpstr>ChronicleVTI</vt:lpstr>
      <vt:lpstr>Predict the fuel burnt (kg)</vt:lpstr>
      <vt:lpstr>Main principle</vt:lpstr>
      <vt:lpstr>Data Model</vt:lpstr>
      <vt:lpstr>Principles</vt:lpstr>
      <vt:lpstr>PowerPoint Presentation</vt:lpstr>
      <vt:lpstr>Airports sanity checks</vt:lpstr>
      <vt:lpstr>Airports data sanity checks</vt:lpstr>
      <vt:lpstr>Airports data sanity checks</vt:lpstr>
      <vt:lpstr>airports lat/lon and aircraft lat/lon</vt:lpstr>
      <vt:lpstr>Airports data sanity checks</vt:lpstr>
      <vt:lpstr>PowerPoint Presentation</vt:lpstr>
      <vt:lpstr>Flight list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records</vt:lpstr>
      <vt:lpstr>Check great circle distance (in nautical miles)</vt:lpstr>
      <vt:lpstr>PowerPoint Presentation</vt:lpstr>
      <vt:lpstr>Aircrafts data</vt:lpstr>
      <vt:lpstr>Aircrafts features </vt:lpstr>
      <vt:lpstr>Aircrafts in rank and final</vt:lpstr>
      <vt:lpstr>PowerPoint Presentation</vt:lpstr>
      <vt:lpstr>fuel absolute datetime instant</vt:lpstr>
      <vt:lpstr>Fuel data injected into flight data</vt:lpstr>
      <vt:lpstr>PowerPoint Presentation</vt:lpstr>
      <vt:lpstr>flight data files with holes / missing values in latitude, longitude or altitude</vt:lpstr>
      <vt:lpstr>Erroneous &lt;&lt;train&gt;&gt; flight data</vt:lpstr>
      <vt:lpstr>Erroneous &lt;&lt;train&gt;&gt; flight data</vt:lpstr>
      <vt:lpstr>Erroneous &lt;&lt;train&gt;&gt; flight data</vt:lpstr>
      <vt:lpstr>Feature engineering heading-track-and-radial</vt:lpstr>
      <vt:lpstr>Feature engineering of track angles</vt:lpstr>
      <vt:lpstr>Combine ground speed and track angle</vt:lpstr>
      <vt:lpstr>aircraft flight position at fuel start and fuel end</vt:lpstr>
      <vt:lpstr>Flight data cleaning</vt:lpstr>
      <vt:lpstr>Interpolation -&gt; Groundspeed</vt:lpstr>
      <vt:lpstr>Interpolation -&gt; track angle</vt:lpstr>
      <vt:lpstr>Interpolation -&gt; vertical rate</vt:lpstr>
      <vt:lpstr>PowerPoint Presentation</vt:lpstr>
      <vt:lpstr>Training versus Validation loss</vt:lpstr>
      <vt:lpstr>Do not</vt:lpstr>
      <vt:lpstr>25 October 2025</vt:lpstr>
      <vt:lpstr>missing</vt:lpstr>
      <vt:lpstr>steps</vt:lpstr>
      <vt:lpstr>Flight file with issues</vt:lpstr>
      <vt:lpstr>Fundamental concepts of regression</vt:lpstr>
      <vt:lpstr>Types of regression problems</vt:lpstr>
      <vt:lpstr>Advantages of TensorFlow for regression tasks</vt:lpstr>
      <vt:lpstr>Preparing data for TensorFlow regression</vt:lpstr>
      <vt:lpstr>Building a linear regression model</vt:lpstr>
      <vt:lpstr>Training, evaluation, and interpretation</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110</cp:revision>
  <dcterms:created xsi:type="dcterms:W3CDTF">2025-10-13T14:14:28Z</dcterms:created>
  <dcterms:modified xsi:type="dcterms:W3CDTF">2025-11-17T12:15:57Z</dcterms:modified>
</cp:coreProperties>
</file>